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6F7"/>
    <a:srgbClr val="E5E7EA"/>
    <a:srgbClr val="F6F3FA"/>
    <a:srgbClr val="F4F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7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45137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kern="0" spc="-122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Global Happiness Index Analysis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434721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analyzes the Global Happiness Index. We explore economic, social, and psychological factors influencing well-being and quality of life across nations.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265664" y="6327423"/>
            <a:ext cx="11691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8" dirty="0">
                <a:solidFill>
                  <a:srgbClr val="3C3838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M</a:t>
            </a:r>
            <a:endParaRPr lang="en-US" sz="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B52ACE-7E80-D862-B292-A58079B409E4}"/>
              </a:ext>
            </a:extLst>
          </p:cNvPr>
          <p:cNvSpPr/>
          <p:nvPr/>
        </p:nvSpPr>
        <p:spPr>
          <a:xfrm>
            <a:off x="12745844" y="7638586"/>
            <a:ext cx="1761893" cy="479502"/>
          </a:xfrm>
          <a:prstGeom prst="rect">
            <a:avLst/>
          </a:prstGeom>
          <a:solidFill>
            <a:srgbClr val="FCF6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1BCB1-F1F7-A7CF-F787-75E2BF8341DE}"/>
              </a:ext>
            </a:extLst>
          </p:cNvPr>
          <p:cNvSpPr txBox="1"/>
          <p:nvPr/>
        </p:nvSpPr>
        <p:spPr>
          <a:xfrm>
            <a:off x="11095463" y="5965902"/>
            <a:ext cx="3211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 </a:t>
            </a:r>
            <a:b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M. Mahesh (192224092)</a:t>
            </a:r>
          </a:p>
          <a:p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P. V. N Sai Ganesh(192224205)</a:t>
            </a:r>
            <a:b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29670"/>
            <a:ext cx="712231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 and Future Scope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092660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Research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425922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the dynamics of happiness over time.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659" y="5092660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75659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Global Impact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75659" y="6425922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findings to create better policies for global happiness.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3595" y="5092660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595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Enhancement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3595" y="6425922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 data quality and incorporate more variables.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03D002-7754-B06D-BFF3-F6C9EF97D094}"/>
              </a:ext>
            </a:extLst>
          </p:cNvPr>
          <p:cNvSpPr/>
          <p:nvPr/>
        </p:nvSpPr>
        <p:spPr>
          <a:xfrm>
            <a:off x="12745844" y="7638586"/>
            <a:ext cx="1761893" cy="479502"/>
          </a:xfrm>
          <a:prstGeom prst="rect">
            <a:avLst/>
          </a:prstGeom>
          <a:solidFill>
            <a:srgbClr val="FCF6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4983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8202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8909" y="298227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Happiness Defined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377565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Subjective well-being, encompassing life satisfaction, positive emotions, and low negative emotions.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88202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2843" y="298227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Global Perspective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377565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Examining happiness across different cultures and socioeconomic contexts.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80120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08909" y="590145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8012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29673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Utilizing the World Happiness Report data and other relevant datasets.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FEC50F-BD1F-C865-4757-94133360A42B}"/>
              </a:ext>
            </a:extLst>
          </p:cNvPr>
          <p:cNvSpPr/>
          <p:nvPr/>
        </p:nvSpPr>
        <p:spPr>
          <a:xfrm>
            <a:off x="12723540" y="7638586"/>
            <a:ext cx="1761893" cy="479502"/>
          </a:xfrm>
          <a:prstGeom prst="rect">
            <a:avLst/>
          </a:prstGeom>
          <a:solidFill>
            <a:srgbClr val="F4F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88FDF6-A26A-4FF5-ADC7-6D6AC5662ED6}"/>
              </a:ext>
            </a:extLst>
          </p:cNvPr>
          <p:cNvSpPr/>
          <p:nvPr/>
        </p:nvSpPr>
        <p:spPr>
          <a:xfrm>
            <a:off x="12868507" y="7638586"/>
            <a:ext cx="1761893" cy="47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FCA078-BF53-1B47-005F-2DE9D4FCB643}"/>
              </a:ext>
            </a:extLst>
          </p:cNvPr>
          <p:cNvSpPr/>
          <p:nvPr/>
        </p:nvSpPr>
        <p:spPr>
          <a:xfrm>
            <a:off x="12745844" y="7638586"/>
            <a:ext cx="1761893" cy="479502"/>
          </a:xfrm>
          <a:prstGeom prst="rect">
            <a:avLst/>
          </a:prstGeom>
          <a:solidFill>
            <a:srgbClr val="FCF6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Factors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Economic Factors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GDP per capita, income inequality, unemployment rates.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Social Factors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Social support, healthy life expectancy, freedom.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Psychological Factors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Trust, generosity, perceived corruption.</a:t>
            </a:r>
            <a:endParaRPr lang="en-US" sz="18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0DD4F-1231-2288-AE27-06AAA50C44C9}"/>
              </a:ext>
            </a:extLst>
          </p:cNvPr>
          <p:cNvSpPr/>
          <p:nvPr/>
        </p:nvSpPr>
        <p:spPr>
          <a:xfrm>
            <a:off x="12745844" y="7638586"/>
            <a:ext cx="1761893" cy="479502"/>
          </a:xfrm>
          <a:prstGeom prst="rect">
            <a:avLst/>
          </a:prstGeom>
          <a:solidFill>
            <a:srgbClr val="FCF6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7108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Architecture Diagram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773793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Acquisition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Gathering data from various sources.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688794"/>
            <a:ext cx="1196816" cy="1915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39281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42364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Handling missing values and outliers.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603796"/>
            <a:ext cx="1196816" cy="19150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843111"/>
            <a:ext cx="29190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Analysis &amp; Visualization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33864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Performing statistical analysis and creating visualizations.</a:t>
            </a:r>
            <a:endParaRPr lang="en-US" sz="1850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1455850-E4EB-654E-41F7-950BD8242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4309" y="2096531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FAD5940D-337D-4528-4D7A-B601AF9694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2353287"/>
              </p:ext>
            </p:extLst>
          </p:nvPr>
        </p:nvGraphicFramePr>
        <p:xfrm>
          <a:off x="7963382" y="1331096"/>
          <a:ext cx="5488853" cy="5390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6" imgW="0" imgH="0" progId="StaticMetafile">
                  <p:embed/>
                </p:oleObj>
              </mc:Choice>
              <mc:Fallback>
                <p:oleObj name="Picture" r:id="rId6" imgW="0" imgH="0" progId="StaticMetafile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FAD5940D-337D-4528-4D7A-B601AF96947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3382" y="1331096"/>
                        <a:ext cx="5488853" cy="539057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8A944A26-E619-6A2D-58AB-C00BAA8F1254}"/>
              </a:ext>
            </a:extLst>
          </p:cNvPr>
          <p:cNvSpPr/>
          <p:nvPr/>
        </p:nvSpPr>
        <p:spPr>
          <a:xfrm>
            <a:off x="12745844" y="7638586"/>
            <a:ext cx="1761893" cy="479502"/>
          </a:xfrm>
          <a:prstGeom prst="rect">
            <a:avLst/>
          </a:prstGeom>
          <a:solidFill>
            <a:srgbClr val="FCF6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4746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Dataset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610451"/>
            <a:ext cx="7468553" cy="2071568"/>
          </a:xfrm>
          <a:prstGeom prst="roundRect">
            <a:avLst>
              <a:gd name="adj" fmla="val 485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3618071"/>
            <a:ext cx="7452479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71893" y="3769281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Country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059585" y="3769281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Happiness Score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1543467" y="3769281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GDP per Capita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331744" y="4303514"/>
            <a:ext cx="7452479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71893" y="4454723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USA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9059585" y="4454723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6.9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1543467" y="4454723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65000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31744" y="4988957"/>
            <a:ext cx="7452479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71893" y="5140166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Canada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059585" y="5140166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7.2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1543467" y="5140166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50000</a:t>
            </a:r>
            <a:endParaRPr lang="en-US" sz="18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FF7C83-4947-1F4E-6B8F-0A59C2EE179D}"/>
              </a:ext>
            </a:extLst>
          </p:cNvPr>
          <p:cNvSpPr/>
          <p:nvPr/>
        </p:nvSpPr>
        <p:spPr>
          <a:xfrm>
            <a:off x="12745844" y="7638586"/>
            <a:ext cx="1761893" cy="479502"/>
          </a:xfrm>
          <a:prstGeom prst="rect">
            <a:avLst/>
          </a:prstGeom>
          <a:solidFill>
            <a:srgbClr val="FCF6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0814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Preparation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2371130"/>
            <a:ext cx="30480" cy="4550212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2894290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264033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12222" y="2740581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6104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3105983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Handling missing values and outliers.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4490799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927437" y="423683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12222" y="4337090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206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4702493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Scaling and normalization of features.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6087308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927437" y="583334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12222" y="5933599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58034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13290" y="6299002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Creating new features from existing ones.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75942" y="24446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Code Skeleton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Loading the dataset using pandas.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Statistical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Using scikit-learn for regression models.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20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699879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Using Matplotlib and Seaborn for graphs.</a:t>
            </a:r>
            <a:endParaRPr lang="en-US" sz="18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5223DE-50FD-F1AB-2043-823CC437BA15}"/>
              </a:ext>
            </a:extLst>
          </p:cNvPr>
          <p:cNvSpPr txBox="1"/>
          <p:nvPr/>
        </p:nvSpPr>
        <p:spPr>
          <a:xfrm>
            <a:off x="391265" y="798507"/>
            <a:ext cx="5452402" cy="663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Import necessary libraries</a:t>
            </a:r>
            <a:endParaRPr lang="en-IN" sz="5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5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pandas </a:t>
            </a:r>
            <a:r>
              <a:rPr lang="en-IN" sz="5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pd</a:t>
            </a:r>
          </a:p>
          <a:p>
            <a:r>
              <a:rPr lang="en-IN" sz="5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matplotlib.pyplot </a:t>
            </a:r>
            <a:r>
              <a:rPr lang="en-IN" sz="5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plt</a:t>
            </a:r>
          </a:p>
          <a:p>
            <a:r>
              <a:rPr lang="en-IN" sz="5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seaborn </a:t>
            </a:r>
            <a:r>
              <a:rPr lang="en-IN" sz="5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sns</a:t>
            </a:r>
          </a:p>
          <a:p>
            <a:r>
              <a:rPr lang="en-IN" sz="5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scipy </a:t>
            </a:r>
            <a:r>
              <a:rPr lang="en-IN" sz="5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stats</a:t>
            </a:r>
          </a:p>
          <a:p>
            <a:r>
              <a:rPr lang="en-IN" sz="5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pandas.plotting </a:t>
            </a:r>
            <a:r>
              <a:rPr lang="en-IN" sz="5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lag_plot, autocorrelation_plot</a:t>
            </a:r>
          </a:p>
          <a:p>
            <a:b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5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Define the dataset within the code</a:t>
            </a:r>
            <a:endParaRPr lang="en-IN" sz="5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 = {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'Country'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[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'Finland'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'Denmark'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'Norway'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'Iceland'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'Netherlands'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'Switzerland'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'Sweden'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'New Zealand'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       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'Canada'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'Austria'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'Australia'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'Israel'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'Costa Rica'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'Ireland'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'Germany'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'United States'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       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'Czech Republic'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'Belgium'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'United Kingdom'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'Mexico'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'Happiness Rank'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[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7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9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11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14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17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18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19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'Happiness Score'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[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7.769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7.600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7.554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7.494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7.488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7.480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7.343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7.307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7.278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7.246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7.228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7.190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7.167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               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7.129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7.076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6.892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6.852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6.834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6.796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6.595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'GDP per Capita'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[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1.340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1.383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1.488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1.380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1.396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1.452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1.387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1.303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1.365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1.376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1.372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1.276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1.034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               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1.499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1.373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1.433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1.269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1.356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1.333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1.080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'Social Support'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[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1.587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1.573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1.582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1.624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1.522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1.526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1.487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1.557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1.505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1.475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1.548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1.455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1.441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               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1.553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1.454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1.457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1.487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1.504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1.538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1.323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'Healthy Life Expectancy'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[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0.986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0.996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1.028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1.026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0.999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1.052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1.009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1.026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1.039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1.016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1.036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1.029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                       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0.963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1.010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0.987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0.874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0.920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0.986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0.996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0.861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'Freedom to Make Life Choices'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[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0.596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0.592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0.603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0.591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0.557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0.572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0.574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0.585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0.584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0.532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0.557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                             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0.371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0.558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0.516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0.495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0.454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0.457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0.473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0.450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0.482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'Generosity'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[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0.153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0.252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0.271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0.354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0.322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0.263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0.267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0.330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0.285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0.244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0.322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0.261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0.144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0.298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           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0.261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0.280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0.046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0.160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0.348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0.074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'Perceptions of Corruption'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[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0.272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0.410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0.341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0.118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0.298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0.343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0.373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0.389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0.308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0.226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0.290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0.082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                         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0.093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0.310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0.265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0.128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0.036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0.210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0.278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0.153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'Dystopia Residual'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[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2.123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2.064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2.154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2.264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2.276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2.163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2.038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2.081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2.131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2.153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2.192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2.309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2.499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                 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1.980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2.064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1.921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2.361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2.113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1.969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2.686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b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5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Convert to a pandas DataFrame</a:t>
            </a:r>
            <a:endParaRPr lang="en-IN" sz="5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 = pd.DataFrame(data)</a:t>
            </a:r>
          </a:p>
          <a:p>
            <a:r>
              <a:rPr lang="en-IN" sz="5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Display the first few rows</a:t>
            </a:r>
            <a:endParaRPr lang="en-IN" sz="5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5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(df.head())</a:t>
            </a:r>
          </a:p>
          <a:p>
            <a:b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5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Paired t-test: Check if there's a significant difference between Happiness Score and GDP per Capita</a:t>
            </a:r>
            <a:endParaRPr lang="en-IN" sz="5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t_stat_paired, p_value_paired = stats.ttest_rel(df[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'Happiness Score'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 df[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'GDP per Capita'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5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5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"Paired T-statistic: 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{t_stat_paired}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, Paired P-value: 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{p_value_paired}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N" sz="5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p_value_paired &lt;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0.05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5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"Significant difference between Happiness Score and GDP per Capita (Reject null hypothesis)."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N" sz="5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5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 significant difference between Happiness Score and GDP per Capita (Fail to reject null hypothesis)."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5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Independent t-test: Compare Happiness Score for countries with above and below median GDP per Capita</a:t>
            </a:r>
            <a:endParaRPr lang="en-IN" sz="5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median_gdp = df[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'GDP per Capita'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].median()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above_median_gdp = df[df[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'GDP per Capita'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&gt; median_gdp][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'Happiness Score'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below_median_gdp = df[df[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'GDP per Capita'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&lt;= median_gdp][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'Happiness Score'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b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t_stat_ind, p_value_ind = stats.ttest_ind(above_median_gdp, below_median_gdp)</a:t>
            </a:r>
          </a:p>
          <a:p>
            <a:b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5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5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"Independent T-statistic: 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{t_stat_ind}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, Independent P-value: 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{p_value_ind}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N" sz="5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p_value_ind &lt;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0.05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5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"Significant difference in Happiness Score between countries with above and below median GDP per Capita (Reject null hypothesis)."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N" sz="5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5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 significant difference in Happiness Score between countries with above and below median GDP per Capita (Fail to reject null hypothesis)."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5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Line Plot: GDP per Capita vs Happiness Score over the Rank</a:t>
            </a:r>
            <a:endParaRPr lang="en-IN" sz="5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plt.figure(figsize=(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plt.plot(df[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'Happiness Rank'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 df[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'Happiness Score'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 label=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'Happiness Score'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marker=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plt.plot(df[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'Happiness Rank'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 df[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'GDP per Capita'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 label=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'GDP per Capita'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marker=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'o'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plt.xlabel(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'Happiness Rank'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plt.ylabel(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'Score'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plt.title(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'Line Plot: Happiness Score and GDP per Capita over Rank'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plt.legend()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plt.show()</a:t>
            </a:r>
          </a:p>
          <a:p>
            <a:b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5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Box Plot: Showing distribution of Happiness Score and GDP per Capita</a:t>
            </a:r>
            <a:endParaRPr lang="en-IN" sz="5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plt.figure(figsize=(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sns.boxplot(data=df[[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'Happiness Score'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'GDP per Capita'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]], palette=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"Set2"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plt.title(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'Box Plot of Happiness Score and GDP per Capita'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plt.show()</a:t>
            </a:r>
          </a:p>
          <a:p>
            <a:b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5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Heatmap: Correlation between the variables</a:t>
            </a:r>
            <a:endParaRPr lang="en-IN" sz="5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plt.figure(figsize=(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corr_matrix = df[[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'Happiness Score'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'GDP per Capita'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'Social Support'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'Healthy Life Expectancy'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         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'Freedom to Make Life Choices'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'Generosity'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'Perceptions of Corruption'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]].corr()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sns.heatmap(corr_matrix, annot=</a:t>
            </a:r>
            <a:r>
              <a:rPr lang="en-IN" sz="5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cmap=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'coolwarm'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linewidths=</a:t>
            </a:r>
            <a:r>
              <a:rPr lang="en-IN" sz="500" b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plt.title(</a:t>
            </a:r>
            <a:r>
              <a:rPr lang="en-IN" sz="5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'Heatmap of Happiness Factors Correlation'</a:t>
            </a:r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N" sz="5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plt.show()</a:t>
            </a:r>
          </a:p>
          <a:p>
            <a:endParaRPr lang="en-IN" sz="5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6C3FCE-0E50-E639-BCAF-C8FFD143F17E}"/>
              </a:ext>
            </a:extLst>
          </p:cNvPr>
          <p:cNvSpPr/>
          <p:nvPr/>
        </p:nvSpPr>
        <p:spPr>
          <a:xfrm>
            <a:off x="12745844" y="7638586"/>
            <a:ext cx="1761893" cy="479502"/>
          </a:xfrm>
          <a:prstGeom prst="rect">
            <a:avLst/>
          </a:prstGeom>
          <a:solidFill>
            <a:srgbClr val="FCF6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883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Output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171105"/>
            <a:ext cx="6297930" cy="38923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3627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GDP vs Happiness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858238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Correlation between economic prosperity and happiness.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27" y="2171105"/>
            <a:ext cx="6298049" cy="38923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4627" y="63627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Regional Happiness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94627" y="6858238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Happiness variations across different regions.</a:t>
            </a:r>
            <a:endParaRPr lang="en-US" sz="18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29A5F6-CC43-D98C-B1FD-FED9D9B94DA6}"/>
              </a:ext>
            </a:extLst>
          </p:cNvPr>
          <p:cNvSpPr/>
          <p:nvPr/>
        </p:nvSpPr>
        <p:spPr>
          <a:xfrm>
            <a:off x="12745844" y="7638586"/>
            <a:ext cx="1761893" cy="479502"/>
          </a:xfrm>
          <a:prstGeom prst="rect">
            <a:avLst/>
          </a:prstGeom>
          <a:solidFill>
            <a:srgbClr val="FCF6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3286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Result Analysis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6505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2509" y="336530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760589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Significant correlations between factors and happiness.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26505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6443" y="336530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76058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limitations and potential biases in the data.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41817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2509" y="551842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4181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Further Research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591371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Need for deeper investigation into specific factors.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1435</Words>
  <Application>Microsoft Office PowerPoint</Application>
  <PresentationFormat>Custom</PresentationFormat>
  <Paragraphs>159</Paragraphs>
  <Slides>10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Courier New</vt:lpstr>
      <vt:lpstr>Source Sans Pro</vt:lpstr>
      <vt:lpstr>Source Sans Pro Medium</vt:lpstr>
      <vt:lpstr>Source Serif Pro Semi Bold</vt:lpstr>
      <vt:lpstr>Times New Roman</vt:lpstr>
      <vt:lpstr>Office Theme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Gopal Prakash</cp:lastModifiedBy>
  <cp:revision>4</cp:revision>
  <dcterms:created xsi:type="dcterms:W3CDTF">2024-10-20T18:11:48Z</dcterms:created>
  <dcterms:modified xsi:type="dcterms:W3CDTF">2025-01-04T07:03:52Z</dcterms:modified>
</cp:coreProperties>
</file>